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3"/>
  </p:notesMasterIdLst>
  <p:sldIdLst>
    <p:sldId id="599" r:id="rId2"/>
  </p:sldIdLst>
  <p:sldSz cx="6858000" cy="9144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 uri="{2D200454-40CA-4A62-9FC3-DE9A4176ACB9}">
      <p15:notesGuideLst xmlns:p15="http://schemas.microsoft.com/office/powerpoint/2012/main" xmlns="">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777"/>
    <a:srgbClr val="5A7E96"/>
    <a:srgbClr val="009832"/>
    <a:srgbClr val="00ABC9"/>
    <a:srgbClr val="004A99"/>
    <a:srgbClr val="003399"/>
    <a:srgbClr val="0099CC"/>
    <a:srgbClr val="0000FF"/>
    <a:srgbClr val="3333CC"/>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7CE84F3-28C3-443E-9E96-99CF82512B78}" styleName="Style foncé 1 - Accentuation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8171" autoAdjust="0"/>
  </p:normalViewPr>
  <p:slideViewPr>
    <p:cSldViewPr>
      <p:cViewPr>
        <p:scale>
          <a:sx n="100" d="100"/>
          <a:sy n="100" d="100"/>
        </p:scale>
        <p:origin x="-2880" y="-72"/>
      </p:cViewPr>
      <p:guideLst>
        <p:guide orient="horz" pos="2880"/>
        <p:guide pos="2160"/>
      </p:guideLst>
    </p:cSldViewPr>
  </p:slideViewPr>
  <p:outlineViewPr>
    <p:cViewPr>
      <p:scale>
        <a:sx n="33" d="100"/>
        <a:sy n="33" d="100"/>
      </p:scale>
      <p:origin x="0" y="3456"/>
    </p:cViewPr>
  </p:outlineViewPr>
  <p:notesTextViewPr>
    <p:cViewPr>
      <p:scale>
        <a:sx n="1" d="1"/>
        <a:sy n="1" d="1"/>
      </p:scale>
      <p:origin x="0" y="0"/>
    </p:cViewPr>
  </p:notesTextViewPr>
  <p:sorterViewPr>
    <p:cViewPr>
      <p:scale>
        <a:sx n="64" d="100"/>
        <a:sy n="64" d="100"/>
      </p:scale>
      <p:origin x="0" y="0"/>
    </p:cViewPr>
  </p:sorterViewPr>
  <p:notesViewPr>
    <p:cSldViewPr>
      <p:cViewPr varScale="1">
        <p:scale>
          <a:sx n="79" d="100"/>
          <a:sy n="79" d="100"/>
        </p:scale>
        <p:origin x="-3930" y="-90"/>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7137" cy="512304"/>
          </a:xfrm>
          <a:prstGeom prst="rect">
            <a:avLst/>
          </a:prstGeom>
        </p:spPr>
        <p:txBody>
          <a:bodyPr vert="horz" lIns="94768" tIns="47384" rIns="94768" bIns="47384" rtlCol="0"/>
          <a:lstStyle>
            <a:lvl1pPr algn="l">
              <a:defRPr sz="1200"/>
            </a:lvl1pPr>
          </a:lstStyle>
          <a:p>
            <a:endParaRPr lang="fr-FR"/>
          </a:p>
        </p:txBody>
      </p:sp>
      <p:sp>
        <p:nvSpPr>
          <p:cNvPr id="3" name="Espace réservé de la date 2"/>
          <p:cNvSpPr>
            <a:spLocks noGrp="1"/>
          </p:cNvSpPr>
          <p:nvPr>
            <p:ph type="dt" idx="1"/>
          </p:nvPr>
        </p:nvSpPr>
        <p:spPr>
          <a:xfrm>
            <a:off x="4020506" y="0"/>
            <a:ext cx="3077137" cy="512304"/>
          </a:xfrm>
          <a:prstGeom prst="rect">
            <a:avLst/>
          </a:prstGeom>
        </p:spPr>
        <p:txBody>
          <a:bodyPr vert="horz" lIns="94768" tIns="47384" rIns="94768" bIns="47384" rtlCol="0"/>
          <a:lstStyle>
            <a:lvl1pPr algn="r">
              <a:defRPr sz="1200"/>
            </a:lvl1pPr>
          </a:lstStyle>
          <a:p>
            <a:fld id="{AAF07422-949C-44B2-BFCB-3D69D378FB18}" type="datetimeFigureOut">
              <a:rPr lang="fr-FR" smtClean="0"/>
              <a:t>23/07/2019</a:t>
            </a:fld>
            <a:endParaRPr lang="fr-FR"/>
          </a:p>
        </p:txBody>
      </p:sp>
      <p:sp>
        <p:nvSpPr>
          <p:cNvPr id="4" name="Espace réservé de l'image des diapositives 3"/>
          <p:cNvSpPr>
            <a:spLocks noGrp="1" noRot="1" noChangeAspect="1"/>
          </p:cNvSpPr>
          <p:nvPr>
            <p:ph type="sldImg" idx="2"/>
          </p:nvPr>
        </p:nvSpPr>
        <p:spPr>
          <a:xfrm>
            <a:off x="2111375" y="768350"/>
            <a:ext cx="2876550" cy="3836988"/>
          </a:xfrm>
          <a:prstGeom prst="rect">
            <a:avLst/>
          </a:prstGeom>
          <a:noFill/>
          <a:ln w="12700">
            <a:solidFill>
              <a:prstClr val="black"/>
            </a:solidFill>
          </a:ln>
        </p:spPr>
        <p:txBody>
          <a:bodyPr vert="horz" lIns="94768" tIns="47384" rIns="94768" bIns="47384" rtlCol="0" anchor="ctr"/>
          <a:lstStyle/>
          <a:p>
            <a:endParaRPr lang="fr-FR"/>
          </a:p>
        </p:txBody>
      </p:sp>
      <p:sp>
        <p:nvSpPr>
          <p:cNvPr id="5" name="Espace réservé des commentaires 4"/>
          <p:cNvSpPr>
            <a:spLocks noGrp="1"/>
          </p:cNvSpPr>
          <p:nvPr>
            <p:ph type="body" sz="quarter" idx="3"/>
          </p:nvPr>
        </p:nvSpPr>
        <p:spPr>
          <a:xfrm>
            <a:off x="709599" y="4861155"/>
            <a:ext cx="5680103" cy="4605821"/>
          </a:xfrm>
          <a:prstGeom prst="rect">
            <a:avLst/>
          </a:prstGeom>
        </p:spPr>
        <p:txBody>
          <a:bodyPr vert="horz" lIns="94768" tIns="47384" rIns="94768" bIns="47384"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720673"/>
            <a:ext cx="3077137" cy="512303"/>
          </a:xfrm>
          <a:prstGeom prst="rect">
            <a:avLst/>
          </a:prstGeom>
        </p:spPr>
        <p:txBody>
          <a:bodyPr vert="horz" lIns="94768" tIns="47384" rIns="94768" bIns="4738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0506" y="9720673"/>
            <a:ext cx="3077137" cy="512303"/>
          </a:xfrm>
          <a:prstGeom prst="rect">
            <a:avLst/>
          </a:prstGeom>
        </p:spPr>
        <p:txBody>
          <a:bodyPr vert="horz" lIns="94768" tIns="47384" rIns="94768" bIns="47384" rtlCol="0" anchor="b"/>
          <a:lstStyle>
            <a:lvl1pPr algn="r">
              <a:defRPr sz="1200"/>
            </a:lvl1pPr>
          </a:lstStyle>
          <a:p>
            <a:fld id="{DEE9902B-5662-47CB-8EBC-8BB131E641A1}" type="slidenum">
              <a:rPr lang="fr-FR" smtClean="0"/>
              <a:t>‹N°›</a:t>
            </a:fld>
            <a:endParaRPr lang="fr-FR"/>
          </a:p>
        </p:txBody>
      </p:sp>
    </p:spTree>
    <p:extLst>
      <p:ext uri="{BB962C8B-B14F-4D97-AF65-F5344CB8AC3E}">
        <p14:creationId xmlns:p14="http://schemas.microsoft.com/office/powerpoint/2010/main" val="101488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74"/>
            <a:ext cx="5829300" cy="1960033"/>
          </a:xfrm>
        </p:spPr>
        <p:txBody>
          <a:bodyPr/>
          <a:lstStyle/>
          <a:p>
            <a:r>
              <a:rPr lang="fr-FR"/>
              <a:t>Modifiez le style du titre</a:t>
            </a: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545638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3_Vide">
    <p:spTree>
      <p:nvGrpSpPr>
        <p:cNvPr id="1" name=""/>
        <p:cNvGrpSpPr/>
        <p:nvPr/>
      </p:nvGrpSpPr>
      <p:grpSpPr>
        <a:xfrm>
          <a:off x="0" y="0"/>
          <a:ext cx="0" cy="0"/>
          <a:chOff x="0" y="0"/>
          <a:chExt cx="0" cy="0"/>
        </a:xfrm>
      </p:grpSpPr>
      <p:pic>
        <p:nvPicPr>
          <p:cNvPr id="2051" name="Picture 3" descr="\\FL001F1\web_upload\Mario_Lacroix\fonds_konix\fond_konix-PC.png"/>
          <p:cNvPicPr>
            <a:picLocks noChangeAspect="1" noChangeArrowheads="1"/>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27384" y="-36512"/>
            <a:ext cx="6907774" cy="5180831"/>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fl001f1\DIM\Archives_DIM\DIM\KONIX\LOGOS\LOGO KONIX\PAR_CATEGORIE\KONIX_GAMING_PC.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2852936" y="8690892"/>
            <a:ext cx="1146345" cy="417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576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6_V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27384" y="-36512"/>
            <a:ext cx="6889022" cy="5166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descr="\\fl001f1\DIM\Archives_DIM\DIM\KONIX\LOGOS\LOGO KONIX\PAR_CATEGORIE\KONIX_GAMING_PC.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2852936" y="8690892"/>
            <a:ext cx="1146345" cy="417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28230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4_Vide">
    <p:spTree>
      <p:nvGrpSpPr>
        <p:cNvPr id="1" name=""/>
        <p:cNvGrpSpPr/>
        <p:nvPr/>
      </p:nvGrpSpPr>
      <p:grpSpPr>
        <a:xfrm>
          <a:off x="0" y="0"/>
          <a:ext cx="0" cy="0"/>
          <a:chOff x="0" y="0"/>
          <a:chExt cx="0" cy="0"/>
        </a:xfrm>
      </p:grpSpPr>
      <p:pic>
        <p:nvPicPr>
          <p:cNvPr id="3075" name="Picture 3" descr="\\FL001F1\web_upload\Mario_Lacroix\fonds_konix\fond_konix-SONY.png"/>
          <p:cNvPicPr>
            <a:picLocks noChangeAspect="1" noChangeArrowheads="1"/>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27384" y="1"/>
            <a:ext cx="6907774" cy="5220072"/>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fl001f1\DIM\Archives_DIM\DIM\KONIX\LOGOS\LOGO KONIX\PAR_CATEGORIE\KONIX_GAMING_SONY.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2852936" y="8690892"/>
            <a:ext cx="1146345" cy="417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576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5_Vide">
    <p:spTree>
      <p:nvGrpSpPr>
        <p:cNvPr id="1" name=""/>
        <p:cNvGrpSpPr/>
        <p:nvPr/>
      </p:nvGrpSpPr>
      <p:grpSpPr>
        <a:xfrm>
          <a:off x="0" y="0"/>
          <a:ext cx="0" cy="0"/>
          <a:chOff x="0" y="0"/>
          <a:chExt cx="0" cy="0"/>
        </a:xfrm>
      </p:grpSpPr>
      <p:pic>
        <p:nvPicPr>
          <p:cNvPr id="4099" name="Picture 3" descr="\\FL001F1\web_upload\Mario_Lacroix\fonds_konix\fond_konix-xbox.png"/>
          <p:cNvPicPr>
            <a:picLocks noChangeAspect="1" noChangeArrowheads="1"/>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20959" y="-36512"/>
            <a:ext cx="6878960" cy="5159220"/>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fl001f1\DIM\Archives_DIM\DIM\KONIX\LOGOS\LOGO KONIX\PAR_CATEGORIE\KONIX_GAMING_XBOX.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2852935" y="8690892"/>
            <a:ext cx="1146345" cy="417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576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7_Vide">
    <p:spTree>
      <p:nvGrpSpPr>
        <p:cNvPr id="1" name=""/>
        <p:cNvGrpSpPr/>
        <p:nvPr/>
      </p:nvGrpSpPr>
      <p:grpSpPr>
        <a:xfrm>
          <a:off x="0" y="0"/>
          <a:ext cx="0" cy="0"/>
          <a:chOff x="0" y="0"/>
          <a:chExt cx="0" cy="0"/>
        </a:xfrm>
      </p:grpSpPr>
      <p:pic>
        <p:nvPicPr>
          <p:cNvPr id="2050" name="Picture 2" descr="C:\Users\vte_boissy\Desktop\Thomas\Elements graphiques\fond SWITCH-100.png"/>
          <p:cNvPicPr>
            <a:picLocks noChangeAspect="1" noChangeArrowheads="1"/>
          </p:cNvPicPr>
          <p:nvPr userDrawn="1"/>
        </p:nvPicPr>
        <p:blipFill rotWithShape="1">
          <a:blip r:embed="rId2" cstate="screen">
            <a:extLst>
              <a:ext uri="{28A0092B-C50C-407E-A947-70E740481C1C}">
                <a14:useLocalDpi xmlns:a14="http://schemas.microsoft.com/office/drawing/2010/main" val="0"/>
              </a:ext>
            </a:extLst>
          </a:blip>
          <a:srcRect l="-62" t="39672" r="62" b="30276"/>
          <a:stretch/>
        </p:blipFill>
        <p:spPr bwMode="auto">
          <a:xfrm>
            <a:off x="-22559" y="0"/>
            <a:ext cx="6880559" cy="117228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à coins arrondis 1"/>
          <p:cNvSpPr/>
          <p:nvPr userDrawn="1"/>
        </p:nvSpPr>
        <p:spPr>
          <a:xfrm>
            <a:off x="-22559" y="844408"/>
            <a:ext cx="6880559" cy="4231648"/>
          </a:xfrm>
          <a:custGeom>
            <a:avLst/>
            <a:gdLst>
              <a:gd name="connsiteX0" fmla="*/ 0 w 8784976"/>
              <a:gd name="connsiteY0" fmla="*/ 1305173 h 4248472"/>
              <a:gd name="connsiteX1" fmla="*/ 1305173 w 8784976"/>
              <a:gd name="connsiteY1" fmla="*/ 0 h 4248472"/>
              <a:gd name="connsiteX2" fmla="*/ 7479803 w 8784976"/>
              <a:gd name="connsiteY2" fmla="*/ 0 h 4248472"/>
              <a:gd name="connsiteX3" fmla="*/ 8784976 w 8784976"/>
              <a:gd name="connsiteY3" fmla="*/ 1305173 h 4248472"/>
              <a:gd name="connsiteX4" fmla="*/ 8784976 w 8784976"/>
              <a:gd name="connsiteY4" fmla="*/ 2943299 h 4248472"/>
              <a:gd name="connsiteX5" fmla="*/ 7479803 w 8784976"/>
              <a:gd name="connsiteY5" fmla="*/ 4248472 h 4248472"/>
              <a:gd name="connsiteX6" fmla="*/ 1305173 w 8784976"/>
              <a:gd name="connsiteY6" fmla="*/ 4248472 h 4248472"/>
              <a:gd name="connsiteX7" fmla="*/ 0 w 8784976"/>
              <a:gd name="connsiteY7" fmla="*/ 2943299 h 4248472"/>
              <a:gd name="connsiteX8" fmla="*/ 0 w 8784976"/>
              <a:gd name="connsiteY8" fmla="*/ 1305173 h 4248472"/>
              <a:gd name="connsiteX0" fmla="*/ 435428 w 8784976"/>
              <a:gd name="connsiteY0" fmla="*/ 1316059 h 4248472"/>
              <a:gd name="connsiteX1" fmla="*/ 1305173 w 8784976"/>
              <a:gd name="connsiteY1" fmla="*/ 0 h 4248472"/>
              <a:gd name="connsiteX2" fmla="*/ 7479803 w 8784976"/>
              <a:gd name="connsiteY2" fmla="*/ 0 h 4248472"/>
              <a:gd name="connsiteX3" fmla="*/ 8784976 w 8784976"/>
              <a:gd name="connsiteY3" fmla="*/ 1305173 h 4248472"/>
              <a:gd name="connsiteX4" fmla="*/ 8784976 w 8784976"/>
              <a:gd name="connsiteY4" fmla="*/ 2943299 h 4248472"/>
              <a:gd name="connsiteX5" fmla="*/ 7479803 w 8784976"/>
              <a:gd name="connsiteY5" fmla="*/ 4248472 h 4248472"/>
              <a:gd name="connsiteX6" fmla="*/ 1305173 w 8784976"/>
              <a:gd name="connsiteY6" fmla="*/ 4248472 h 4248472"/>
              <a:gd name="connsiteX7" fmla="*/ 0 w 8784976"/>
              <a:gd name="connsiteY7" fmla="*/ 2943299 h 4248472"/>
              <a:gd name="connsiteX8" fmla="*/ 435428 w 8784976"/>
              <a:gd name="connsiteY8" fmla="*/ 1316059 h 4248472"/>
              <a:gd name="connsiteX0" fmla="*/ 10886 w 8360434"/>
              <a:gd name="connsiteY0" fmla="*/ 1316059 h 4248472"/>
              <a:gd name="connsiteX1" fmla="*/ 880631 w 8360434"/>
              <a:gd name="connsiteY1" fmla="*/ 0 h 4248472"/>
              <a:gd name="connsiteX2" fmla="*/ 7055261 w 8360434"/>
              <a:gd name="connsiteY2" fmla="*/ 0 h 4248472"/>
              <a:gd name="connsiteX3" fmla="*/ 8360434 w 8360434"/>
              <a:gd name="connsiteY3" fmla="*/ 1305173 h 4248472"/>
              <a:gd name="connsiteX4" fmla="*/ 8360434 w 8360434"/>
              <a:gd name="connsiteY4" fmla="*/ 2943299 h 4248472"/>
              <a:gd name="connsiteX5" fmla="*/ 7055261 w 8360434"/>
              <a:gd name="connsiteY5" fmla="*/ 4248472 h 4248472"/>
              <a:gd name="connsiteX6" fmla="*/ 880631 w 8360434"/>
              <a:gd name="connsiteY6" fmla="*/ 4248472 h 4248472"/>
              <a:gd name="connsiteX7" fmla="*/ 0 w 8360434"/>
              <a:gd name="connsiteY7" fmla="*/ 2616727 h 4248472"/>
              <a:gd name="connsiteX8" fmla="*/ 10886 w 8360434"/>
              <a:gd name="connsiteY8" fmla="*/ 1316059 h 4248472"/>
              <a:gd name="connsiteX0" fmla="*/ 10886 w 8360434"/>
              <a:gd name="connsiteY0" fmla="*/ 1316059 h 4248472"/>
              <a:gd name="connsiteX1" fmla="*/ 858860 w 8360434"/>
              <a:gd name="connsiteY1" fmla="*/ 10885 h 4248472"/>
              <a:gd name="connsiteX2" fmla="*/ 7055261 w 8360434"/>
              <a:gd name="connsiteY2" fmla="*/ 0 h 4248472"/>
              <a:gd name="connsiteX3" fmla="*/ 8360434 w 8360434"/>
              <a:gd name="connsiteY3" fmla="*/ 1305173 h 4248472"/>
              <a:gd name="connsiteX4" fmla="*/ 8360434 w 8360434"/>
              <a:gd name="connsiteY4" fmla="*/ 2943299 h 4248472"/>
              <a:gd name="connsiteX5" fmla="*/ 7055261 w 8360434"/>
              <a:gd name="connsiteY5" fmla="*/ 4248472 h 4248472"/>
              <a:gd name="connsiteX6" fmla="*/ 880631 w 8360434"/>
              <a:gd name="connsiteY6" fmla="*/ 4248472 h 4248472"/>
              <a:gd name="connsiteX7" fmla="*/ 0 w 8360434"/>
              <a:gd name="connsiteY7" fmla="*/ 2616727 h 4248472"/>
              <a:gd name="connsiteX8" fmla="*/ 10886 w 8360434"/>
              <a:gd name="connsiteY8" fmla="*/ 1316059 h 4248472"/>
              <a:gd name="connsiteX0" fmla="*/ 10886 w 8360434"/>
              <a:gd name="connsiteY0" fmla="*/ 1316059 h 4248472"/>
              <a:gd name="connsiteX1" fmla="*/ 847974 w 8360434"/>
              <a:gd name="connsiteY1" fmla="*/ 21771 h 4248472"/>
              <a:gd name="connsiteX2" fmla="*/ 7055261 w 8360434"/>
              <a:gd name="connsiteY2" fmla="*/ 0 h 4248472"/>
              <a:gd name="connsiteX3" fmla="*/ 8360434 w 8360434"/>
              <a:gd name="connsiteY3" fmla="*/ 1305173 h 4248472"/>
              <a:gd name="connsiteX4" fmla="*/ 8360434 w 8360434"/>
              <a:gd name="connsiteY4" fmla="*/ 2943299 h 4248472"/>
              <a:gd name="connsiteX5" fmla="*/ 7055261 w 8360434"/>
              <a:gd name="connsiteY5" fmla="*/ 4248472 h 4248472"/>
              <a:gd name="connsiteX6" fmla="*/ 880631 w 8360434"/>
              <a:gd name="connsiteY6" fmla="*/ 4248472 h 4248472"/>
              <a:gd name="connsiteX7" fmla="*/ 0 w 8360434"/>
              <a:gd name="connsiteY7" fmla="*/ 2616727 h 4248472"/>
              <a:gd name="connsiteX8" fmla="*/ 10886 w 8360434"/>
              <a:gd name="connsiteY8" fmla="*/ 1316059 h 4248472"/>
              <a:gd name="connsiteX0" fmla="*/ 21267 w 8370815"/>
              <a:gd name="connsiteY0" fmla="*/ 1316059 h 4248472"/>
              <a:gd name="connsiteX1" fmla="*/ 858355 w 8370815"/>
              <a:gd name="connsiteY1" fmla="*/ 21771 h 4248472"/>
              <a:gd name="connsiteX2" fmla="*/ 7065642 w 8370815"/>
              <a:gd name="connsiteY2" fmla="*/ 0 h 4248472"/>
              <a:gd name="connsiteX3" fmla="*/ 8370815 w 8370815"/>
              <a:gd name="connsiteY3" fmla="*/ 1305173 h 4248472"/>
              <a:gd name="connsiteX4" fmla="*/ 8370815 w 8370815"/>
              <a:gd name="connsiteY4" fmla="*/ 2943299 h 4248472"/>
              <a:gd name="connsiteX5" fmla="*/ 7065642 w 8370815"/>
              <a:gd name="connsiteY5" fmla="*/ 4248472 h 4248472"/>
              <a:gd name="connsiteX6" fmla="*/ 891012 w 8370815"/>
              <a:gd name="connsiteY6" fmla="*/ 4248472 h 4248472"/>
              <a:gd name="connsiteX7" fmla="*/ 10381 w 8370815"/>
              <a:gd name="connsiteY7" fmla="*/ 2616727 h 4248472"/>
              <a:gd name="connsiteX8" fmla="*/ 21267 w 8370815"/>
              <a:gd name="connsiteY8" fmla="*/ 1316059 h 4248472"/>
              <a:gd name="connsiteX0" fmla="*/ 43074 w 8392622"/>
              <a:gd name="connsiteY0" fmla="*/ 1316059 h 4248472"/>
              <a:gd name="connsiteX1" fmla="*/ 880162 w 8392622"/>
              <a:gd name="connsiteY1" fmla="*/ 21771 h 4248472"/>
              <a:gd name="connsiteX2" fmla="*/ 7087449 w 8392622"/>
              <a:gd name="connsiteY2" fmla="*/ 0 h 4248472"/>
              <a:gd name="connsiteX3" fmla="*/ 8392622 w 8392622"/>
              <a:gd name="connsiteY3" fmla="*/ 1305173 h 4248472"/>
              <a:gd name="connsiteX4" fmla="*/ 8392622 w 8392622"/>
              <a:gd name="connsiteY4" fmla="*/ 2943299 h 4248472"/>
              <a:gd name="connsiteX5" fmla="*/ 7087449 w 8392622"/>
              <a:gd name="connsiteY5" fmla="*/ 4248472 h 4248472"/>
              <a:gd name="connsiteX6" fmla="*/ 912819 w 8392622"/>
              <a:gd name="connsiteY6" fmla="*/ 4248472 h 4248472"/>
              <a:gd name="connsiteX7" fmla="*/ 32188 w 8392622"/>
              <a:gd name="connsiteY7" fmla="*/ 2616727 h 4248472"/>
              <a:gd name="connsiteX8" fmla="*/ 43074 w 8392622"/>
              <a:gd name="connsiteY8" fmla="*/ 1316059 h 4248472"/>
              <a:gd name="connsiteX0" fmla="*/ 43074 w 8700302"/>
              <a:gd name="connsiteY0" fmla="*/ 1305173 h 4237586"/>
              <a:gd name="connsiteX1" fmla="*/ 880162 w 8700302"/>
              <a:gd name="connsiteY1" fmla="*/ 10885 h 4237586"/>
              <a:gd name="connsiteX2" fmla="*/ 8375411 w 8700302"/>
              <a:gd name="connsiteY2" fmla="*/ 0 h 4237586"/>
              <a:gd name="connsiteX3" fmla="*/ 8392622 w 8700302"/>
              <a:gd name="connsiteY3" fmla="*/ 1294287 h 4237586"/>
              <a:gd name="connsiteX4" fmla="*/ 8392622 w 8700302"/>
              <a:gd name="connsiteY4" fmla="*/ 2932413 h 4237586"/>
              <a:gd name="connsiteX5" fmla="*/ 7087449 w 8700302"/>
              <a:gd name="connsiteY5" fmla="*/ 4237586 h 4237586"/>
              <a:gd name="connsiteX6" fmla="*/ 912819 w 8700302"/>
              <a:gd name="connsiteY6" fmla="*/ 4237586 h 4237586"/>
              <a:gd name="connsiteX7" fmla="*/ 32188 w 8700302"/>
              <a:gd name="connsiteY7" fmla="*/ 2605841 h 4237586"/>
              <a:gd name="connsiteX8" fmla="*/ 43074 w 8700302"/>
              <a:gd name="connsiteY8" fmla="*/ 1305173 h 4237586"/>
              <a:gd name="connsiteX0" fmla="*/ 43074 w 8392622"/>
              <a:gd name="connsiteY0" fmla="*/ 1305173 h 4237586"/>
              <a:gd name="connsiteX1" fmla="*/ 880162 w 8392622"/>
              <a:gd name="connsiteY1" fmla="*/ 10885 h 4237586"/>
              <a:gd name="connsiteX2" fmla="*/ 8375411 w 8392622"/>
              <a:gd name="connsiteY2" fmla="*/ 0 h 4237586"/>
              <a:gd name="connsiteX3" fmla="*/ 8392622 w 8392622"/>
              <a:gd name="connsiteY3" fmla="*/ 1294287 h 4237586"/>
              <a:gd name="connsiteX4" fmla="*/ 8392622 w 8392622"/>
              <a:gd name="connsiteY4" fmla="*/ 2932413 h 4237586"/>
              <a:gd name="connsiteX5" fmla="*/ 7087449 w 8392622"/>
              <a:gd name="connsiteY5" fmla="*/ 4237586 h 4237586"/>
              <a:gd name="connsiteX6" fmla="*/ 912819 w 8392622"/>
              <a:gd name="connsiteY6" fmla="*/ 4237586 h 4237586"/>
              <a:gd name="connsiteX7" fmla="*/ 32188 w 8392622"/>
              <a:gd name="connsiteY7" fmla="*/ 2605841 h 4237586"/>
              <a:gd name="connsiteX8" fmla="*/ 43074 w 8392622"/>
              <a:gd name="connsiteY8" fmla="*/ 1305173 h 4237586"/>
              <a:gd name="connsiteX0" fmla="*/ 43074 w 8392622"/>
              <a:gd name="connsiteY0" fmla="*/ 1299235 h 4231648"/>
              <a:gd name="connsiteX1" fmla="*/ 880162 w 8392622"/>
              <a:gd name="connsiteY1" fmla="*/ 4947 h 4231648"/>
              <a:gd name="connsiteX2" fmla="*/ 8389896 w 8392622"/>
              <a:gd name="connsiteY2" fmla="*/ 0 h 4231648"/>
              <a:gd name="connsiteX3" fmla="*/ 8392622 w 8392622"/>
              <a:gd name="connsiteY3" fmla="*/ 1288349 h 4231648"/>
              <a:gd name="connsiteX4" fmla="*/ 8392622 w 8392622"/>
              <a:gd name="connsiteY4" fmla="*/ 2926475 h 4231648"/>
              <a:gd name="connsiteX5" fmla="*/ 7087449 w 8392622"/>
              <a:gd name="connsiteY5" fmla="*/ 4231648 h 4231648"/>
              <a:gd name="connsiteX6" fmla="*/ 912819 w 8392622"/>
              <a:gd name="connsiteY6" fmla="*/ 4231648 h 4231648"/>
              <a:gd name="connsiteX7" fmla="*/ 32188 w 8392622"/>
              <a:gd name="connsiteY7" fmla="*/ 2599903 h 4231648"/>
              <a:gd name="connsiteX8" fmla="*/ 43074 w 8392622"/>
              <a:gd name="connsiteY8" fmla="*/ 1299235 h 4231648"/>
              <a:gd name="connsiteX0" fmla="*/ 43074 w 8392622"/>
              <a:gd name="connsiteY0" fmla="*/ 1299235 h 4231648"/>
              <a:gd name="connsiteX1" fmla="*/ 880162 w 8392622"/>
              <a:gd name="connsiteY1" fmla="*/ 4947 h 4231648"/>
              <a:gd name="connsiteX2" fmla="*/ 8389896 w 8392622"/>
              <a:gd name="connsiteY2" fmla="*/ 0 h 4231648"/>
              <a:gd name="connsiteX3" fmla="*/ 8392622 w 8392622"/>
              <a:gd name="connsiteY3" fmla="*/ 1288349 h 4231648"/>
              <a:gd name="connsiteX4" fmla="*/ 8392622 w 8392622"/>
              <a:gd name="connsiteY4" fmla="*/ 2926475 h 4231648"/>
              <a:gd name="connsiteX5" fmla="*/ 7087449 w 8392622"/>
              <a:gd name="connsiteY5" fmla="*/ 4231648 h 4231648"/>
              <a:gd name="connsiteX6" fmla="*/ 912819 w 8392622"/>
              <a:gd name="connsiteY6" fmla="*/ 4231648 h 4231648"/>
              <a:gd name="connsiteX7" fmla="*/ 32188 w 8392622"/>
              <a:gd name="connsiteY7" fmla="*/ 2599903 h 4231648"/>
              <a:gd name="connsiteX8" fmla="*/ 43074 w 8392622"/>
              <a:gd name="connsiteY8" fmla="*/ 1299235 h 4231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2622" h="4231648">
                <a:moveTo>
                  <a:pt x="43074" y="1299235"/>
                </a:moveTo>
                <a:cubicBezTo>
                  <a:pt x="43074" y="578408"/>
                  <a:pt x="-286979" y="-16825"/>
                  <a:pt x="880162" y="4947"/>
                </a:cubicBezTo>
                <a:lnTo>
                  <a:pt x="8389896" y="0"/>
                </a:lnTo>
                <a:cubicBezTo>
                  <a:pt x="8387677" y="377042"/>
                  <a:pt x="8392622" y="567522"/>
                  <a:pt x="8392622" y="1288349"/>
                </a:cubicBezTo>
                <a:lnTo>
                  <a:pt x="8392622" y="2926475"/>
                </a:lnTo>
                <a:cubicBezTo>
                  <a:pt x="8392622" y="3647302"/>
                  <a:pt x="7808276" y="4231648"/>
                  <a:pt x="7087449" y="4231648"/>
                </a:cubicBezTo>
                <a:lnTo>
                  <a:pt x="912819" y="4231648"/>
                </a:lnTo>
                <a:cubicBezTo>
                  <a:pt x="191992" y="4231648"/>
                  <a:pt x="32188" y="3320730"/>
                  <a:pt x="32188" y="2599903"/>
                </a:cubicBezTo>
                <a:cubicBezTo>
                  <a:pt x="32188" y="2053861"/>
                  <a:pt x="43074" y="1845277"/>
                  <a:pt x="43074" y="129923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030983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5" y="364067"/>
            <a:ext cx="2256235" cy="154940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681292" y="364074"/>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5" y="1913474"/>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1492821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1"/>
            <a:ext cx="4114800" cy="755651"/>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3771920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1961776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92"/>
            <a:ext cx="1543050" cy="7802033"/>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342900" y="366192"/>
            <a:ext cx="4514850" cy="7802033"/>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367579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589333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41735" y="3875625"/>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738907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42900" y="2133608"/>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86150" y="2133608"/>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4098714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74"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3483774"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2058610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1167337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A8C5E42-910C-43C7-90C5-433A998A7963}" type="datetimeFigureOut">
              <a:rPr lang="fr-FR" smtClean="0"/>
              <a:t>23/07/2019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E6FAA2A3-E8E0-4E38-B96B-727BA311D24A}" type="slidenum">
              <a:rPr lang="fr-FR" smtClean="0"/>
              <a:t>‹N°›</a:t>
            </a:fld>
            <a:endParaRPr lang="fr-FR" dirty="0"/>
          </a:p>
        </p:txBody>
      </p:sp>
    </p:spTree>
    <p:extLst>
      <p:ext uri="{BB962C8B-B14F-4D97-AF65-F5344CB8AC3E}">
        <p14:creationId xmlns:p14="http://schemas.microsoft.com/office/powerpoint/2010/main" val="2974270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pic>
        <p:nvPicPr>
          <p:cNvPr id="5122" name="Picture 2" descr="\\FL001F1\web_upload\Mario_Lacroix\fonds_konix\fond_konix-gaming.png"/>
          <p:cNvPicPr>
            <a:picLocks noChangeAspect="1" noChangeArrowheads="1"/>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0" y="-36512"/>
            <a:ext cx="6857999" cy="511256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fl001f1\DIM\Archives_DIM\DIM\KONIX\LOGOS\LOGO KONIX\PAR_CATEGORIE\KONIX_GAMING_GENERIC.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2852936" y="8690892"/>
            <a:ext cx="1146345" cy="417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1632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Vide">
    <p:spTree>
      <p:nvGrpSpPr>
        <p:cNvPr id="1" name=""/>
        <p:cNvGrpSpPr/>
        <p:nvPr/>
      </p:nvGrpSpPr>
      <p:grpSpPr>
        <a:xfrm>
          <a:off x="0" y="0"/>
          <a:ext cx="0" cy="0"/>
          <a:chOff x="0" y="0"/>
          <a:chExt cx="0" cy="0"/>
        </a:xfrm>
      </p:grpSpPr>
      <p:pic>
        <p:nvPicPr>
          <p:cNvPr id="1027" name="Picture 3" descr="\\FL001F1\web_upload\Mario_Lacroix\fonds_konix\fond_konix-nintendo.png"/>
          <p:cNvPicPr>
            <a:picLocks noChangeAspect="1" noChangeArrowheads="1"/>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0" y="-36512"/>
            <a:ext cx="6858000" cy="532859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fl001f1\DIM\Archives_DIM\DIM\KONIX\LOGOS\LOGO KONIX\PAR_CATEGORIE\KONIX_GAMING_NINTENDO.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2852936" y="8690892"/>
            <a:ext cx="1146345" cy="417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576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A8C5E42-910C-43C7-90C5-433A998A7963}" type="datetimeFigureOut">
              <a:rPr lang="fr-FR" smtClean="0"/>
              <a:t>23/07/2019</a:t>
            </a:fld>
            <a:endParaRPr lang="fr-FR" dirty="0"/>
          </a:p>
        </p:txBody>
      </p:sp>
      <p:sp>
        <p:nvSpPr>
          <p:cNvPr id="5" name="Espace réservé du pied de page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6FAA2A3-E8E0-4E38-B96B-727BA311D24A}" type="slidenum">
              <a:rPr lang="fr-FR" smtClean="0"/>
              <a:t>‹N°›</a:t>
            </a:fld>
            <a:endParaRPr lang="fr-FR" dirty="0"/>
          </a:p>
        </p:txBody>
      </p:sp>
    </p:spTree>
    <p:extLst>
      <p:ext uri="{BB962C8B-B14F-4D97-AF65-F5344CB8AC3E}">
        <p14:creationId xmlns:p14="http://schemas.microsoft.com/office/powerpoint/2010/main" val="236331240"/>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12" r:id="rId8"/>
    <p:sldLayoutId id="2147483913" r:id="rId9"/>
    <p:sldLayoutId id="2147483914" r:id="rId10"/>
    <p:sldLayoutId id="2147483917" r:id="rId11"/>
    <p:sldLayoutId id="2147483915" r:id="rId12"/>
    <p:sldLayoutId id="2147483916" r:id="rId13"/>
    <p:sldLayoutId id="2147483918" r:id="rId14"/>
    <p:sldLayoutId id="2147483908" r:id="rId15"/>
    <p:sldLayoutId id="2147483909" r:id="rId16"/>
    <p:sldLayoutId id="2147483910" r:id="rId17"/>
    <p:sldLayoutId id="2147483911" r:id="rId1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4.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2299" y="8696325"/>
            <a:ext cx="1295400"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ZoneTexte 19"/>
          <p:cNvSpPr txBox="1"/>
          <p:nvPr/>
        </p:nvSpPr>
        <p:spPr>
          <a:xfrm>
            <a:off x="3187246" y="251520"/>
            <a:ext cx="3744416" cy="369332"/>
          </a:xfrm>
          <a:prstGeom prst="rect">
            <a:avLst/>
          </a:prstGeom>
          <a:noFill/>
        </p:spPr>
        <p:txBody>
          <a:bodyPr wrap="square" rtlCol="0">
            <a:spAutoFit/>
          </a:bodyPr>
          <a:lstStyle/>
          <a:p>
            <a:r>
              <a:rPr lang="fr-FR" b="1" smtClean="0">
                <a:solidFill>
                  <a:prstClr val="white"/>
                </a:solidFill>
              </a:rPr>
              <a:t>ACCESSOIRE NINTENDO </a:t>
            </a:r>
            <a:r>
              <a:rPr lang="fr-FR" b="1" smtClean="0">
                <a:solidFill>
                  <a:prstClr val="white"/>
                </a:solidFill>
              </a:rPr>
              <a:t>SWITCH LITE</a:t>
            </a:r>
            <a:endParaRPr lang="fr-FR" b="1" dirty="0">
              <a:solidFill>
                <a:prstClr val="white"/>
              </a:solidFill>
            </a:endParaRPr>
          </a:p>
        </p:txBody>
      </p:sp>
      <p:graphicFrame>
        <p:nvGraphicFramePr>
          <p:cNvPr id="25" name="Tableau 24"/>
          <p:cNvGraphicFramePr>
            <a:graphicFrameLocks noGrp="1"/>
          </p:cNvGraphicFramePr>
          <p:nvPr>
            <p:extLst>
              <p:ext uri="{D42A27DB-BD31-4B8C-83A1-F6EECF244321}">
                <p14:modId xmlns:p14="http://schemas.microsoft.com/office/powerpoint/2010/main" val="2575792050"/>
              </p:ext>
            </p:extLst>
          </p:nvPr>
        </p:nvGraphicFramePr>
        <p:xfrm>
          <a:off x="337096" y="7092280"/>
          <a:ext cx="3956000" cy="1386988"/>
        </p:xfrm>
        <a:graphic>
          <a:graphicData uri="http://schemas.openxmlformats.org/drawingml/2006/table">
            <a:tbl>
              <a:tblPr firstRow="1" bandRow="1">
                <a:tableStyleId>{9DCAF9ED-07DC-4A11-8D7F-57B35C25682E}</a:tableStyleId>
              </a:tblPr>
              <a:tblGrid>
                <a:gridCol w="670442">
                  <a:extLst>
                    <a:ext uri="{9D8B030D-6E8A-4147-A177-3AD203B41FA5}">
                      <a16:colId xmlns:a16="http://schemas.microsoft.com/office/drawing/2014/main" xmlns="" val="20000"/>
                    </a:ext>
                  </a:extLst>
                </a:gridCol>
                <a:gridCol w="670442">
                  <a:extLst>
                    <a:ext uri="{9D8B030D-6E8A-4147-A177-3AD203B41FA5}">
                      <a16:colId xmlns:a16="http://schemas.microsoft.com/office/drawing/2014/main" xmlns="" val="20001"/>
                    </a:ext>
                  </a:extLst>
                </a:gridCol>
                <a:gridCol w="667242">
                  <a:extLst>
                    <a:ext uri="{9D8B030D-6E8A-4147-A177-3AD203B41FA5}">
                      <a16:colId xmlns:a16="http://schemas.microsoft.com/office/drawing/2014/main" xmlns="" val="20002"/>
                    </a:ext>
                  </a:extLst>
                </a:gridCol>
                <a:gridCol w="670442">
                  <a:extLst>
                    <a:ext uri="{9D8B030D-6E8A-4147-A177-3AD203B41FA5}">
                      <a16:colId xmlns:a16="http://schemas.microsoft.com/office/drawing/2014/main" xmlns="" val="20003"/>
                    </a:ext>
                  </a:extLst>
                </a:gridCol>
                <a:gridCol w="606990">
                  <a:extLst>
                    <a:ext uri="{9D8B030D-6E8A-4147-A177-3AD203B41FA5}">
                      <a16:colId xmlns:a16="http://schemas.microsoft.com/office/drawing/2014/main" xmlns="" val="20004"/>
                    </a:ext>
                  </a:extLst>
                </a:gridCol>
                <a:gridCol w="670442">
                  <a:extLst>
                    <a:ext uri="{9D8B030D-6E8A-4147-A177-3AD203B41FA5}">
                      <a16:colId xmlns:a16="http://schemas.microsoft.com/office/drawing/2014/main" xmlns="" val="20005"/>
                    </a:ext>
                  </a:extLst>
                </a:gridCol>
              </a:tblGrid>
              <a:tr h="324036">
                <a:tc>
                  <a:txBody>
                    <a:bodyPr/>
                    <a:lstStyle/>
                    <a:p>
                      <a:endParaRPr lang="fr-FR" sz="1600" dirty="0"/>
                    </a:p>
                  </a:txBody>
                  <a:tcPr marL="79899" marR="79899" marT="39949" marB="39949">
                    <a:solidFill>
                      <a:srgbClr val="C00000"/>
                    </a:solidFill>
                  </a:tcPr>
                </a:tc>
                <a:tc>
                  <a:txBody>
                    <a:bodyPr/>
                    <a:lstStyle/>
                    <a:p>
                      <a:pPr algn="ctr"/>
                      <a:r>
                        <a:rPr lang="fr-FR" sz="900" dirty="0"/>
                        <a:t>Poids</a:t>
                      </a:r>
                      <a:br>
                        <a:rPr lang="fr-FR" sz="900" dirty="0"/>
                      </a:br>
                      <a:r>
                        <a:rPr lang="fr-FR" sz="900" dirty="0"/>
                        <a:t>(kg)</a:t>
                      </a:r>
                    </a:p>
                  </a:txBody>
                  <a:tcPr marL="79899" marR="79899" marT="39949" marB="39949">
                    <a:solidFill>
                      <a:srgbClr val="C00000"/>
                    </a:solidFill>
                  </a:tcPr>
                </a:tc>
                <a:tc>
                  <a:txBody>
                    <a:bodyPr/>
                    <a:lstStyle/>
                    <a:p>
                      <a:pPr algn="ctr"/>
                      <a:r>
                        <a:rPr lang="fr-FR" sz="900" dirty="0"/>
                        <a:t>Longueur</a:t>
                      </a:r>
                      <a:br>
                        <a:rPr lang="fr-FR" sz="900" dirty="0"/>
                      </a:br>
                      <a:r>
                        <a:rPr lang="fr-FR" sz="900" dirty="0"/>
                        <a:t>(mm)</a:t>
                      </a:r>
                    </a:p>
                  </a:txBody>
                  <a:tcPr marL="79899" marR="79899" marT="39949" marB="39949">
                    <a:solidFill>
                      <a:srgbClr val="C0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900" dirty="0"/>
                        <a:t>Largeur</a:t>
                      </a:r>
                      <a:br>
                        <a:rPr lang="fr-FR" sz="900" dirty="0"/>
                      </a:br>
                      <a:r>
                        <a:rPr lang="fr-FR" sz="900" dirty="0"/>
                        <a:t>(mm)</a:t>
                      </a:r>
                    </a:p>
                  </a:txBody>
                  <a:tcPr marL="79899" marR="79899" marT="39949" marB="39949">
                    <a:solidFill>
                      <a:srgbClr val="C0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900" dirty="0"/>
                        <a:t>Hauteur</a:t>
                      </a:r>
                      <a:br>
                        <a:rPr lang="fr-FR" sz="900" dirty="0"/>
                      </a:br>
                      <a:r>
                        <a:rPr lang="fr-FR" sz="900" dirty="0"/>
                        <a:t>(mm)</a:t>
                      </a:r>
                    </a:p>
                  </a:txBody>
                  <a:tcPr marL="79899" marR="79899" marT="39949" marB="39949">
                    <a:solidFill>
                      <a:srgbClr val="C0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900" dirty="0"/>
                        <a:t>Quantité</a:t>
                      </a:r>
                      <a:br>
                        <a:rPr lang="fr-FR" sz="900" dirty="0"/>
                      </a:br>
                      <a:r>
                        <a:rPr lang="fr-FR" sz="900" dirty="0"/>
                        <a:t>(pcs)</a:t>
                      </a:r>
                    </a:p>
                  </a:txBody>
                  <a:tcPr marL="79899" marR="79899" marT="39949" marB="39949">
                    <a:solidFill>
                      <a:srgbClr val="C00000"/>
                    </a:solidFill>
                  </a:tcPr>
                </a:tc>
                <a:extLst>
                  <a:ext uri="{0D108BD9-81ED-4DB2-BD59-A6C34878D82A}">
                    <a16:rowId xmlns:a16="http://schemas.microsoft.com/office/drawing/2014/main" xmlns="" val="10000"/>
                  </a:ext>
                </a:extLst>
              </a:tr>
              <a:tr h="324036">
                <a:tc>
                  <a:txBody>
                    <a:bodyPr/>
                    <a:lstStyle/>
                    <a:p>
                      <a:pPr algn="l"/>
                      <a:r>
                        <a:rPr lang="fr-FR" sz="1000" dirty="0"/>
                        <a:t>Unité</a:t>
                      </a:r>
                      <a:endParaRPr lang="fr-FR" sz="1000" dirty="0">
                        <a:latin typeface="+mn-lt"/>
                      </a:endParaRPr>
                    </a:p>
                  </a:txBody>
                  <a:tcPr marL="79899" marR="79899" marT="39949" marB="39949" anchor="ctr">
                    <a:solidFill>
                      <a:schemeClr val="bg1">
                        <a:lumMod val="85000"/>
                      </a:schemeClr>
                    </a:solidFill>
                  </a:tcPr>
                </a:tc>
                <a:tc>
                  <a:txBody>
                    <a:bodyPr/>
                    <a:lstStyle/>
                    <a:p>
                      <a:pPr algn="ctr">
                        <a:lnSpc>
                          <a:spcPct val="150000"/>
                        </a:lnSpc>
                      </a:pPr>
                      <a:r>
                        <a:rPr lang="en-US" sz="1000" smtClean="0">
                          <a:latin typeface="+mn-lt"/>
                        </a:rPr>
                        <a:t>N</a:t>
                      </a:r>
                      <a:r>
                        <a:rPr lang="fr-FR" sz="1000" smtClean="0">
                          <a:latin typeface="+mn-lt"/>
                        </a:rPr>
                        <a:t>C</a:t>
                      </a:r>
                      <a:endParaRPr lang="fr-FR" sz="1000" dirty="0">
                        <a:latin typeface="+mn-lt"/>
                      </a:endParaRPr>
                    </a:p>
                  </a:txBody>
                  <a:tcPr marL="79899" marR="79899" marT="39949" marB="39949">
                    <a:solidFill>
                      <a:schemeClr val="bg1">
                        <a:lumMod val="85000"/>
                      </a:schemeClr>
                    </a:solidFill>
                  </a:tcPr>
                </a:tc>
                <a:tc>
                  <a:txBody>
                    <a:bodyPr/>
                    <a:lstStyle/>
                    <a:p>
                      <a:pPr algn="ctr">
                        <a:lnSpc>
                          <a:spcPct val="150000"/>
                        </a:lnSpc>
                      </a:pPr>
                      <a:r>
                        <a:rPr lang="en-US" sz="1000" smtClean="0">
                          <a:latin typeface="+mn-lt"/>
                        </a:rPr>
                        <a:t>N</a:t>
                      </a:r>
                      <a:r>
                        <a:rPr lang="fr-FR" sz="1000" smtClean="0">
                          <a:latin typeface="+mn-lt"/>
                        </a:rPr>
                        <a:t>C</a:t>
                      </a:r>
                      <a:endParaRPr lang="fr-FR" sz="1000" dirty="0">
                        <a:latin typeface="+mn-lt"/>
                      </a:endParaRPr>
                    </a:p>
                  </a:txBody>
                  <a:tcPr marL="79899" marR="79899" marT="39949" marB="39949">
                    <a:solidFill>
                      <a:schemeClr val="bg1">
                        <a:lumMod val="85000"/>
                      </a:schemeClr>
                    </a:solidFill>
                  </a:tcPr>
                </a:tc>
                <a:tc>
                  <a:txBody>
                    <a:bodyPr/>
                    <a:lstStyle/>
                    <a:p>
                      <a:pPr algn="ctr">
                        <a:lnSpc>
                          <a:spcPct val="150000"/>
                        </a:lnSpc>
                      </a:pPr>
                      <a:r>
                        <a:rPr lang="en-US" sz="1000" smtClean="0">
                          <a:latin typeface="+mn-lt"/>
                        </a:rPr>
                        <a:t>N</a:t>
                      </a:r>
                      <a:r>
                        <a:rPr lang="fr-FR" sz="1000" smtClean="0">
                          <a:latin typeface="+mn-lt"/>
                        </a:rPr>
                        <a:t>C</a:t>
                      </a:r>
                      <a:endParaRPr lang="fr-FR" sz="1000" dirty="0">
                        <a:latin typeface="+mn-lt"/>
                      </a:endParaRPr>
                    </a:p>
                  </a:txBody>
                  <a:tcPr marL="79899" marR="79899" marT="39949" marB="39949">
                    <a:solidFill>
                      <a:schemeClr val="bg1">
                        <a:lumMod val="85000"/>
                      </a:schemeClr>
                    </a:solidFill>
                  </a:tcPr>
                </a:tc>
                <a:tc>
                  <a:txBody>
                    <a:bodyPr/>
                    <a:lstStyle/>
                    <a:p>
                      <a:pPr algn="ctr">
                        <a:lnSpc>
                          <a:spcPct val="150000"/>
                        </a:lnSpc>
                      </a:pPr>
                      <a:r>
                        <a:rPr lang="en-US" sz="1000" smtClean="0">
                          <a:latin typeface="+mn-lt"/>
                        </a:rPr>
                        <a:t>N</a:t>
                      </a:r>
                      <a:r>
                        <a:rPr lang="fr-FR" sz="1000" smtClean="0">
                          <a:latin typeface="+mn-lt"/>
                        </a:rPr>
                        <a:t>C</a:t>
                      </a:r>
                      <a:endParaRPr lang="fr-FR" sz="1000" dirty="0">
                        <a:latin typeface="+mn-lt"/>
                      </a:endParaRPr>
                    </a:p>
                  </a:txBody>
                  <a:tcPr marL="79899" marR="79899" marT="39949" marB="39949">
                    <a:solidFill>
                      <a:schemeClr val="bg1">
                        <a:lumMod val="85000"/>
                      </a:schemeClr>
                    </a:solidFill>
                  </a:tcPr>
                </a:tc>
                <a:tc>
                  <a:txBody>
                    <a:bodyPr/>
                    <a:lstStyle/>
                    <a:p>
                      <a:pPr algn="ctr">
                        <a:lnSpc>
                          <a:spcPct val="150000"/>
                        </a:lnSpc>
                      </a:pPr>
                      <a:r>
                        <a:rPr lang="en-US" sz="1000" smtClean="0">
                          <a:latin typeface="+mn-lt"/>
                        </a:rPr>
                        <a:t>1</a:t>
                      </a:r>
                      <a:endParaRPr lang="fr-FR" sz="1000" dirty="0">
                        <a:latin typeface="+mn-lt"/>
                      </a:endParaRPr>
                    </a:p>
                  </a:txBody>
                  <a:tcPr marL="79899" marR="79899" marT="39949" marB="39949">
                    <a:solidFill>
                      <a:schemeClr val="bg1">
                        <a:lumMod val="85000"/>
                      </a:schemeClr>
                    </a:solidFill>
                  </a:tcPr>
                </a:tc>
                <a:extLst>
                  <a:ext uri="{0D108BD9-81ED-4DB2-BD59-A6C34878D82A}">
                    <a16:rowId xmlns:a16="http://schemas.microsoft.com/office/drawing/2014/main" xmlns="" val="10001"/>
                  </a:ext>
                </a:extLst>
              </a:tr>
              <a:tr h="324036">
                <a:tc>
                  <a:txBody>
                    <a:bodyPr/>
                    <a:lstStyle/>
                    <a:p>
                      <a:pPr algn="l"/>
                      <a:r>
                        <a:rPr lang="fr-FR" sz="1000" dirty="0"/>
                        <a:t>Sous PCB</a:t>
                      </a:r>
                      <a:endParaRPr lang="fr-FR" sz="1000" dirty="0">
                        <a:latin typeface="+mn-lt"/>
                      </a:endParaRPr>
                    </a:p>
                  </a:txBody>
                  <a:tcPr marL="79899" marR="79899" marT="39949" marB="39949" anchor="ctr"/>
                </a:tc>
                <a:tc>
                  <a:txBody>
                    <a:bodyPr/>
                    <a:lstStyle/>
                    <a:p>
                      <a:pPr algn="ctr">
                        <a:lnSpc>
                          <a:spcPct val="150000"/>
                        </a:lnSpc>
                      </a:pPr>
                      <a:r>
                        <a:rPr lang="en-US" sz="1000" dirty="0">
                          <a:latin typeface="+mn-lt"/>
                        </a:rPr>
                        <a:t>N</a:t>
                      </a:r>
                      <a:r>
                        <a:rPr lang="fr-FR" sz="1000" dirty="0">
                          <a:latin typeface="+mn-lt"/>
                        </a:rPr>
                        <a:t>C</a:t>
                      </a:r>
                    </a:p>
                  </a:txBody>
                  <a:tcPr marL="79899" marR="79899" marT="39949" marB="39949"/>
                </a:tc>
                <a:tc>
                  <a:txBody>
                    <a:bodyPr/>
                    <a:lstStyle/>
                    <a:p>
                      <a:pPr algn="ctr">
                        <a:lnSpc>
                          <a:spcPct val="150000"/>
                        </a:lnSpc>
                      </a:pPr>
                      <a:r>
                        <a:rPr lang="en-US" sz="1000" dirty="0">
                          <a:latin typeface="+mn-lt"/>
                        </a:rPr>
                        <a:t>N</a:t>
                      </a:r>
                      <a:r>
                        <a:rPr lang="fr-FR" sz="1000" dirty="0">
                          <a:latin typeface="+mn-lt"/>
                        </a:rPr>
                        <a:t>C</a:t>
                      </a:r>
                    </a:p>
                  </a:txBody>
                  <a:tcPr marL="79899" marR="79899" marT="39949" marB="39949"/>
                </a:tc>
                <a:tc>
                  <a:txBody>
                    <a:bodyPr/>
                    <a:lstStyle/>
                    <a:p>
                      <a:pPr algn="ctr">
                        <a:lnSpc>
                          <a:spcPct val="150000"/>
                        </a:lnSpc>
                      </a:pPr>
                      <a:r>
                        <a:rPr lang="en-US" sz="1000" dirty="0">
                          <a:latin typeface="+mn-lt"/>
                        </a:rPr>
                        <a:t>N</a:t>
                      </a:r>
                      <a:r>
                        <a:rPr lang="fr-FR" sz="1000" dirty="0">
                          <a:latin typeface="+mn-lt"/>
                        </a:rPr>
                        <a:t>C</a:t>
                      </a:r>
                    </a:p>
                  </a:txBody>
                  <a:tcPr marL="79899" marR="79899" marT="39949" marB="39949"/>
                </a:tc>
                <a:tc>
                  <a:txBody>
                    <a:bodyPr/>
                    <a:lstStyle/>
                    <a:p>
                      <a:pPr algn="ctr">
                        <a:lnSpc>
                          <a:spcPct val="150000"/>
                        </a:lnSpc>
                      </a:pPr>
                      <a:r>
                        <a:rPr lang="en-US" sz="1000" dirty="0">
                          <a:latin typeface="+mn-lt"/>
                        </a:rPr>
                        <a:t>N</a:t>
                      </a:r>
                      <a:r>
                        <a:rPr lang="fr-FR" sz="1000" dirty="0">
                          <a:latin typeface="+mn-lt"/>
                        </a:rPr>
                        <a:t>C</a:t>
                      </a:r>
                    </a:p>
                  </a:txBody>
                  <a:tcPr marL="79899" marR="79899" marT="39949" marB="39949"/>
                </a:tc>
                <a:tc>
                  <a:txBody>
                    <a:bodyPr/>
                    <a:lstStyle/>
                    <a:p>
                      <a:pPr algn="ctr">
                        <a:lnSpc>
                          <a:spcPct val="150000"/>
                        </a:lnSpc>
                      </a:pPr>
                      <a:r>
                        <a:rPr lang="en-US" sz="1000" dirty="0">
                          <a:latin typeface="+mn-lt"/>
                        </a:rPr>
                        <a:t>NC</a:t>
                      </a:r>
                      <a:endParaRPr lang="fr-FR" sz="1000" dirty="0">
                        <a:latin typeface="+mn-lt"/>
                      </a:endParaRPr>
                    </a:p>
                  </a:txBody>
                  <a:tcPr marL="79899" marR="79899" marT="39949" marB="39949"/>
                </a:tc>
                <a:extLst>
                  <a:ext uri="{0D108BD9-81ED-4DB2-BD59-A6C34878D82A}">
                    <a16:rowId xmlns:a16="http://schemas.microsoft.com/office/drawing/2014/main" xmlns="" val="10002"/>
                  </a:ext>
                </a:extLst>
              </a:tr>
              <a:tr h="324036">
                <a:tc>
                  <a:txBody>
                    <a:bodyPr/>
                    <a:lstStyle/>
                    <a:p>
                      <a:pPr algn="l"/>
                      <a:r>
                        <a:rPr lang="fr-FR" sz="1000" dirty="0"/>
                        <a:t>Master PCB</a:t>
                      </a:r>
                      <a:endParaRPr lang="fr-FR" sz="1000" dirty="0">
                        <a:latin typeface="+mn-lt"/>
                      </a:endParaRPr>
                    </a:p>
                  </a:txBody>
                  <a:tcPr marL="79899" marR="79899" marT="39949" marB="39949" anchor="ctr">
                    <a:solidFill>
                      <a:schemeClr val="bg1">
                        <a:lumMod val="85000"/>
                      </a:schemeClr>
                    </a:solidFill>
                  </a:tcPr>
                </a:tc>
                <a:tc>
                  <a:txBody>
                    <a:bodyPr/>
                    <a:lstStyle/>
                    <a:p>
                      <a:pPr algn="ctr" fontAlgn="ctr">
                        <a:lnSpc>
                          <a:spcPct val="150000"/>
                        </a:lnSpc>
                      </a:pPr>
                      <a:r>
                        <a:rPr lang="en-US" sz="1000" b="0" i="0" u="none" strike="noStrike" dirty="0">
                          <a:solidFill>
                            <a:srgbClr val="000000"/>
                          </a:solidFill>
                          <a:effectLst/>
                          <a:latin typeface="Calibri"/>
                        </a:rPr>
                        <a:t>N</a:t>
                      </a:r>
                      <a:r>
                        <a:rPr lang="fr-FR" sz="1000" b="0" i="0" u="none" strike="noStrike" dirty="0">
                          <a:solidFill>
                            <a:srgbClr val="000000"/>
                          </a:solidFill>
                          <a:effectLst/>
                          <a:latin typeface="Calibri"/>
                        </a:rPr>
                        <a:t>C</a:t>
                      </a:r>
                    </a:p>
                  </a:txBody>
                  <a:tcPr marL="9525" marR="9525" marT="9525" marB="0" anchor="ctr">
                    <a:solidFill>
                      <a:schemeClr val="bg1">
                        <a:lumMod val="85000"/>
                      </a:schemeClr>
                    </a:solidFill>
                  </a:tcPr>
                </a:tc>
                <a:tc>
                  <a:txBody>
                    <a:bodyPr/>
                    <a:lstStyle/>
                    <a:p>
                      <a:pPr algn="ctr" fontAlgn="ctr">
                        <a:lnSpc>
                          <a:spcPct val="150000"/>
                        </a:lnSpc>
                      </a:pPr>
                      <a:r>
                        <a:rPr lang="en-US" sz="1000" b="0" i="0" u="none" strike="noStrike" smtClean="0">
                          <a:solidFill>
                            <a:srgbClr val="000000"/>
                          </a:solidFill>
                          <a:effectLst/>
                          <a:latin typeface="Calibri"/>
                        </a:rPr>
                        <a:t>N</a:t>
                      </a:r>
                      <a:r>
                        <a:rPr lang="fr-FR" sz="1000" b="0" i="0" u="none" strike="noStrike" smtClean="0">
                          <a:solidFill>
                            <a:srgbClr val="000000"/>
                          </a:solidFill>
                          <a:effectLst/>
                          <a:latin typeface="Calibri"/>
                        </a:rPr>
                        <a:t>C</a:t>
                      </a:r>
                      <a:endParaRPr lang="fr-FR" sz="1000" b="0" i="0" u="none" strike="noStrike" dirty="0">
                        <a:solidFill>
                          <a:srgbClr val="000000"/>
                        </a:solidFill>
                        <a:effectLst/>
                        <a:latin typeface="Calibri"/>
                      </a:endParaRPr>
                    </a:p>
                  </a:txBody>
                  <a:tcPr marL="9525" marR="9525" marT="9525" marB="0" anchor="ctr">
                    <a:solidFill>
                      <a:schemeClr val="bg1">
                        <a:lumMod val="85000"/>
                      </a:schemeClr>
                    </a:solidFill>
                  </a:tcPr>
                </a:tc>
                <a:tc>
                  <a:txBody>
                    <a:bodyPr/>
                    <a:lstStyle/>
                    <a:p>
                      <a:pPr algn="ctr" fontAlgn="ctr">
                        <a:lnSpc>
                          <a:spcPct val="150000"/>
                        </a:lnSpc>
                      </a:pPr>
                      <a:r>
                        <a:rPr lang="en-US" sz="1000" b="0" i="0" u="none" strike="noStrike" smtClean="0">
                          <a:solidFill>
                            <a:srgbClr val="000000"/>
                          </a:solidFill>
                          <a:effectLst/>
                          <a:latin typeface="Calibri"/>
                        </a:rPr>
                        <a:t>N</a:t>
                      </a:r>
                      <a:r>
                        <a:rPr lang="fr-FR" sz="1000" b="0" i="0" u="none" strike="noStrike" smtClean="0">
                          <a:solidFill>
                            <a:srgbClr val="000000"/>
                          </a:solidFill>
                          <a:effectLst/>
                          <a:latin typeface="Calibri"/>
                        </a:rPr>
                        <a:t>C</a:t>
                      </a:r>
                      <a:endParaRPr lang="fr-FR" sz="1000" b="0" i="0" u="none" strike="noStrike" dirty="0">
                        <a:solidFill>
                          <a:srgbClr val="000000"/>
                        </a:solidFill>
                        <a:effectLst/>
                        <a:latin typeface="Calibri"/>
                      </a:endParaRPr>
                    </a:p>
                  </a:txBody>
                  <a:tcPr marL="9525" marR="9525" marT="9525" marB="0" anchor="ctr">
                    <a:solidFill>
                      <a:schemeClr val="bg1">
                        <a:lumMod val="85000"/>
                      </a:schemeClr>
                    </a:solidFill>
                  </a:tcPr>
                </a:tc>
                <a:tc>
                  <a:txBody>
                    <a:bodyPr/>
                    <a:lstStyle/>
                    <a:p>
                      <a:pPr algn="ctr" fontAlgn="ctr">
                        <a:lnSpc>
                          <a:spcPct val="150000"/>
                        </a:lnSpc>
                      </a:pPr>
                      <a:r>
                        <a:rPr lang="en-US" sz="1000" b="0" i="0" u="none" strike="noStrike" smtClean="0">
                          <a:solidFill>
                            <a:srgbClr val="000000"/>
                          </a:solidFill>
                          <a:effectLst/>
                          <a:latin typeface="Calibri"/>
                        </a:rPr>
                        <a:t>N</a:t>
                      </a:r>
                      <a:r>
                        <a:rPr lang="fr-FR" sz="1000" b="0" i="0" u="none" strike="noStrike" smtClean="0">
                          <a:solidFill>
                            <a:srgbClr val="000000"/>
                          </a:solidFill>
                          <a:effectLst/>
                          <a:latin typeface="Calibri"/>
                        </a:rPr>
                        <a:t>C</a:t>
                      </a:r>
                      <a:endParaRPr lang="fr-FR" sz="1000" b="0" i="0" u="none" strike="noStrike" dirty="0">
                        <a:solidFill>
                          <a:srgbClr val="000000"/>
                        </a:solidFill>
                        <a:effectLst/>
                        <a:latin typeface="Calibri"/>
                      </a:endParaRPr>
                    </a:p>
                  </a:txBody>
                  <a:tcPr marL="9525" marR="9525" marT="9525" marB="0" anchor="ctr">
                    <a:solidFill>
                      <a:schemeClr val="bg1">
                        <a:lumMod val="85000"/>
                      </a:schemeClr>
                    </a:solidFill>
                  </a:tcPr>
                </a:tc>
                <a:tc>
                  <a:txBody>
                    <a:bodyPr/>
                    <a:lstStyle/>
                    <a:p>
                      <a:pPr algn="ctr" fontAlgn="ctr">
                        <a:lnSpc>
                          <a:spcPct val="150000"/>
                        </a:lnSpc>
                      </a:pPr>
                      <a:r>
                        <a:rPr lang="en-US" sz="1000" b="0" i="0" u="none" strike="noStrike" dirty="0">
                          <a:solidFill>
                            <a:srgbClr val="000000"/>
                          </a:solidFill>
                          <a:effectLst/>
                          <a:latin typeface="Calibri"/>
                        </a:rPr>
                        <a:t>N</a:t>
                      </a:r>
                      <a:r>
                        <a:rPr lang="fr-FR" sz="1000" b="0" i="0" u="none" strike="noStrike" dirty="0">
                          <a:solidFill>
                            <a:srgbClr val="000000"/>
                          </a:solidFill>
                          <a:effectLst/>
                          <a:latin typeface="Calibri"/>
                        </a:rPr>
                        <a:t>C</a:t>
                      </a:r>
                    </a:p>
                  </a:txBody>
                  <a:tcPr marL="9525" marR="9525" marT="9525" marB="0" anchor="ctr">
                    <a:solidFill>
                      <a:schemeClr val="bg1">
                        <a:lumMod val="85000"/>
                      </a:schemeClr>
                    </a:solidFill>
                  </a:tcPr>
                </a:tc>
                <a:extLst>
                  <a:ext uri="{0D108BD9-81ED-4DB2-BD59-A6C34878D82A}">
                    <a16:rowId xmlns:a16="http://schemas.microsoft.com/office/drawing/2014/main" xmlns="" val="10003"/>
                  </a:ext>
                </a:extLst>
              </a:tr>
            </a:tbl>
          </a:graphicData>
        </a:graphic>
      </p:graphicFrame>
      <p:sp>
        <p:nvSpPr>
          <p:cNvPr id="27" name="Rectangle 26"/>
          <p:cNvSpPr/>
          <p:nvPr/>
        </p:nvSpPr>
        <p:spPr>
          <a:xfrm>
            <a:off x="327048" y="6164960"/>
            <a:ext cx="2309863" cy="577081"/>
          </a:xfrm>
          <a:prstGeom prst="rect">
            <a:avLst/>
          </a:prstGeom>
          <a:solidFill>
            <a:schemeClr val="bg1">
              <a:lumMod val="85000"/>
            </a:schemeClr>
          </a:solidFill>
        </p:spPr>
        <p:txBody>
          <a:bodyPr wrap="square">
            <a:spAutoFit/>
          </a:bodyPr>
          <a:lstStyle/>
          <a:p>
            <a:r>
              <a:rPr lang="fr-FR" sz="1050" dirty="0" err="1">
                <a:solidFill>
                  <a:prstClr val="black"/>
                </a:solidFill>
              </a:rPr>
              <a:t>Ref</a:t>
            </a:r>
            <a:r>
              <a:rPr lang="fr-FR" sz="1050" dirty="0">
                <a:solidFill>
                  <a:prstClr val="black"/>
                </a:solidFill>
              </a:rPr>
              <a:t> </a:t>
            </a:r>
            <a:r>
              <a:rPr lang="fr-FR" sz="1050" dirty="0" err="1">
                <a:solidFill>
                  <a:prstClr val="black"/>
                </a:solidFill>
              </a:rPr>
              <a:t>Innelec</a:t>
            </a:r>
            <a:r>
              <a:rPr lang="fr-FR" sz="1050" dirty="0">
                <a:solidFill>
                  <a:prstClr val="black"/>
                </a:solidFill>
              </a:rPr>
              <a:t> : </a:t>
            </a:r>
            <a:r>
              <a:rPr lang="fr-FR" sz="1050">
                <a:solidFill>
                  <a:prstClr val="black"/>
                </a:solidFill>
              </a:rPr>
              <a:t>	</a:t>
            </a:r>
            <a:r>
              <a:rPr lang="fr-FR" sz="1050" smtClean="0">
                <a:solidFill>
                  <a:prstClr val="black"/>
                </a:solidFill>
              </a:rPr>
              <a:t>61881109021</a:t>
            </a:r>
          </a:p>
          <a:p>
            <a:r>
              <a:rPr lang="fr-FR" sz="1050" smtClean="0">
                <a:solidFill>
                  <a:prstClr val="black"/>
                </a:solidFill>
              </a:rPr>
              <a:t>Gencod </a:t>
            </a:r>
            <a:r>
              <a:rPr lang="fr-FR" sz="1050" dirty="0">
                <a:solidFill>
                  <a:prstClr val="black"/>
                </a:solidFill>
              </a:rPr>
              <a:t>: </a:t>
            </a:r>
            <a:r>
              <a:rPr lang="fr-FR" sz="1050">
                <a:solidFill>
                  <a:prstClr val="black"/>
                </a:solidFill>
              </a:rPr>
              <a:t>	</a:t>
            </a:r>
            <a:r>
              <a:rPr lang="fr-FR" sz="1050" smtClean="0">
                <a:solidFill>
                  <a:prstClr val="black"/>
                </a:solidFill>
              </a:rPr>
              <a:t>3328170277662</a:t>
            </a:r>
          </a:p>
          <a:p>
            <a:r>
              <a:rPr lang="fr-FR" sz="1050" smtClean="0">
                <a:solidFill>
                  <a:prstClr val="black"/>
                </a:solidFill>
              </a:rPr>
              <a:t>PVP </a:t>
            </a:r>
            <a:r>
              <a:rPr lang="fr-FR" sz="1050">
                <a:solidFill>
                  <a:prstClr val="black"/>
                </a:solidFill>
              </a:rPr>
              <a:t>TTC: 	14,99</a:t>
            </a:r>
            <a:r>
              <a:rPr lang="fr-FR" sz="1050" dirty="0">
                <a:solidFill>
                  <a:prstClr val="black"/>
                </a:solidFill>
              </a:rPr>
              <a:t>€</a:t>
            </a:r>
          </a:p>
        </p:txBody>
      </p:sp>
      <p:sp>
        <p:nvSpPr>
          <p:cNvPr id="16" name="ZoneTexte 15"/>
          <p:cNvSpPr txBox="1"/>
          <p:nvPr/>
        </p:nvSpPr>
        <p:spPr>
          <a:xfrm>
            <a:off x="188640" y="885974"/>
            <a:ext cx="6715241" cy="461665"/>
          </a:xfrm>
          <a:prstGeom prst="rect">
            <a:avLst/>
          </a:prstGeom>
          <a:noFill/>
        </p:spPr>
        <p:txBody>
          <a:bodyPr wrap="square" rtlCol="0">
            <a:spAutoFit/>
          </a:bodyPr>
          <a:lstStyle/>
          <a:p>
            <a:r>
              <a:rPr lang="en-US" sz="2400" b="1" smtClean="0">
                <a:solidFill>
                  <a:prstClr val="black"/>
                </a:solidFill>
              </a:rPr>
              <a:t>Comfort Grip </a:t>
            </a:r>
            <a:r>
              <a:rPr lang="en-US" sz="2400" b="1" smtClean="0">
                <a:solidFill>
                  <a:prstClr val="black"/>
                </a:solidFill>
              </a:rPr>
              <a:t>Switch Lite </a:t>
            </a:r>
            <a:endParaRPr lang="fr-FR" sz="2400" b="1" i="1" dirty="0">
              <a:solidFill>
                <a:prstClr val="black"/>
              </a:solidFill>
            </a:endParaRPr>
          </a:p>
        </p:txBody>
      </p:sp>
      <p:sp>
        <p:nvSpPr>
          <p:cNvPr id="17" name="ZoneTexte 16"/>
          <p:cNvSpPr txBox="1"/>
          <p:nvPr/>
        </p:nvSpPr>
        <p:spPr>
          <a:xfrm>
            <a:off x="306882" y="4188946"/>
            <a:ext cx="3960837" cy="1769715"/>
          </a:xfrm>
          <a:prstGeom prst="rect">
            <a:avLst/>
          </a:prstGeom>
          <a:noFill/>
        </p:spPr>
        <p:txBody>
          <a:bodyPr wrap="square" rtlCol="0">
            <a:spAutoFit/>
          </a:bodyPr>
          <a:lstStyle/>
          <a:p>
            <a:r>
              <a:rPr lang="fr-FR" sz="1300" b="1" smtClean="0"/>
              <a:t>Charactéristiques techniques :</a:t>
            </a:r>
            <a:endParaRPr lang="fr-FR" sz="1300" b="1" dirty="0"/>
          </a:p>
          <a:p>
            <a:endParaRPr lang="fr-FR" sz="1200" b="1" dirty="0"/>
          </a:p>
          <a:p>
            <a:pPr marL="171450" indent="-171450">
              <a:buFont typeface="Calibri" panose="020F0502020204030204" pitchFamily="34" charset="0"/>
              <a:buChar char="‐"/>
            </a:pPr>
            <a:r>
              <a:rPr lang="en-GB" sz="1200" smtClean="0">
                <a:sym typeface="+mn-ea"/>
              </a:rPr>
              <a:t>Les </a:t>
            </a:r>
            <a:r>
              <a:rPr lang="en-GB" sz="1200">
                <a:sym typeface="+mn-ea"/>
              </a:rPr>
              <a:t>poignées se fixent facilement et en toute sécurité </a:t>
            </a:r>
          </a:p>
          <a:p>
            <a:pPr marL="171450" indent="-171450">
              <a:buFont typeface="Calibri" panose="020F0502020204030204" pitchFamily="34" charset="0"/>
              <a:buChar char="‐"/>
            </a:pPr>
            <a:r>
              <a:rPr lang="en-GB" sz="1200">
                <a:sym typeface="+mn-ea"/>
              </a:rPr>
              <a:t>Poignées texturées pour un confort et controle optimal</a:t>
            </a:r>
          </a:p>
          <a:p>
            <a:pPr marL="171450" indent="-171450">
              <a:buFont typeface="Calibri" panose="020F0502020204030204" pitchFamily="34" charset="0"/>
              <a:buChar char="‐"/>
            </a:pPr>
            <a:r>
              <a:rPr lang="en-GB" sz="1200">
                <a:sym typeface="+mn-ea"/>
              </a:rPr>
              <a:t>Espace de stockage pour 4 cartouches de </a:t>
            </a:r>
            <a:r>
              <a:rPr lang="en-GB" sz="1200">
                <a:sym typeface="+mn-ea"/>
              </a:rPr>
              <a:t>jeu</a:t>
            </a:r>
          </a:p>
          <a:p>
            <a:pPr marL="171450" indent="-171450">
              <a:buFont typeface="Calibri" panose="020F0502020204030204" pitchFamily="34" charset="0"/>
              <a:buChar char="‐"/>
            </a:pPr>
            <a:r>
              <a:rPr lang="en-GB" sz="1200">
                <a:sym typeface="+mn-ea"/>
              </a:rPr>
              <a:t>Accès complet à tous les boutons </a:t>
            </a:r>
          </a:p>
          <a:p>
            <a:pPr marL="171450" indent="-171450">
              <a:buFont typeface="Calibri" panose="020F0502020204030204" pitchFamily="34" charset="0"/>
              <a:buChar char="‐"/>
            </a:pPr>
            <a:r>
              <a:rPr lang="en-GB" sz="1200">
                <a:sym typeface="+mn-ea"/>
              </a:rPr>
              <a:t>Poignées conçues pour être utilisée comme support de </a:t>
            </a:r>
            <a:r>
              <a:rPr lang="en-GB" sz="1200">
                <a:sym typeface="+mn-ea"/>
              </a:rPr>
              <a:t>table </a:t>
            </a:r>
            <a:endParaRPr lang="fr-FR" sz="1200"/>
          </a:p>
          <a:p>
            <a:pPr marL="171450" indent="-171450">
              <a:buFont typeface="Calibri" panose="020F0502020204030204" pitchFamily="34" charset="0"/>
              <a:buChar char="‐"/>
            </a:pPr>
            <a:r>
              <a:rPr lang="en-GB" sz="1200">
                <a:sym typeface="+mn-ea"/>
              </a:rPr>
              <a:t>Facile à installer et </a:t>
            </a:r>
            <a:r>
              <a:rPr lang="en-GB" sz="1200">
                <a:sym typeface="+mn-ea"/>
              </a:rPr>
              <a:t>retirer</a:t>
            </a:r>
            <a:endParaRPr lang="en-GB" sz="1200">
              <a:sym typeface="+mn-ea"/>
            </a:endParaRPr>
          </a:p>
        </p:txBody>
      </p:sp>
      <p:sp>
        <p:nvSpPr>
          <p:cNvPr id="18" name="Rectangle 17"/>
          <p:cNvSpPr/>
          <p:nvPr/>
        </p:nvSpPr>
        <p:spPr>
          <a:xfrm>
            <a:off x="204678" y="1259632"/>
            <a:ext cx="3119765" cy="307777"/>
          </a:xfrm>
          <a:prstGeom prst="rect">
            <a:avLst/>
          </a:prstGeom>
        </p:spPr>
        <p:txBody>
          <a:bodyPr wrap="none">
            <a:spAutoFit/>
          </a:bodyPr>
          <a:lstStyle/>
          <a:p>
            <a:r>
              <a:rPr lang="en-US" sz="1400" b="1" smtClean="0">
                <a:solidFill>
                  <a:srgbClr val="777777"/>
                </a:solidFill>
              </a:rPr>
              <a:t>Une meilleur prise en main pour </a:t>
            </a:r>
            <a:r>
              <a:rPr lang="en-US" sz="1400" b="1" smtClean="0">
                <a:solidFill>
                  <a:srgbClr val="777777"/>
                </a:solidFill>
              </a:rPr>
              <a:t>jouer !</a:t>
            </a:r>
            <a:endParaRPr lang="fr-FR" sz="1400" b="1" dirty="0">
              <a:solidFill>
                <a:srgbClr val="777777"/>
              </a:solidFill>
              <a:latin typeface="Avenir" pitchFamily="34" charset="0"/>
            </a:endParaRPr>
          </a:p>
        </p:txBody>
      </p:sp>
      <p:sp>
        <p:nvSpPr>
          <p:cNvPr id="3" name="ZoneTexte 2"/>
          <p:cNvSpPr txBox="1"/>
          <p:nvPr/>
        </p:nvSpPr>
        <p:spPr>
          <a:xfrm>
            <a:off x="306882" y="3293457"/>
            <a:ext cx="6126288" cy="830997"/>
          </a:xfrm>
          <a:prstGeom prst="rect">
            <a:avLst/>
          </a:prstGeom>
          <a:noFill/>
        </p:spPr>
        <p:txBody>
          <a:bodyPr wrap="square" rtlCol="0">
            <a:spAutoFit/>
          </a:bodyPr>
          <a:lstStyle/>
          <a:p>
            <a:r>
              <a:rPr lang="fr-FR" sz="1200"/>
              <a:t>Le Comfort Grip ajoute des poignées de style contrôleur à votre console Nintendo Switch pour assurer un maximum de confort lorsque vous jouez pendant de longues périodes. Des emplacements de stockage supplémentaires pour vos jeux vous permettent d'avoir vos jeux préférés sur vous à tout moment.</a:t>
            </a:r>
          </a:p>
        </p:txBody>
      </p:sp>
      <p:pic>
        <p:nvPicPr>
          <p:cNvPr id="14" name="Picture 2" descr="\\fl001f1\BASE_PHOTOS\KONIX BASE PHOTOS\MYTHICS\NINTENDO\SWITCH LITE\3328170277662.png"/>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rot="973048">
            <a:off x="1636360" y="1352625"/>
            <a:ext cx="3449638" cy="230663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fl001f1\BASE_PHOTOS\KONIX BASE PHOTOS\MYTHICS\NINTENDO\SWITCH LITE\3328170277662_2.png"/>
          <p:cNvPicPr>
            <a:picLocks noChangeAspect="1" noChangeArrowheads="1"/>
          </p:cNvPicPr>
          <p:nvPr/>
        </p:nvPicPr>
        <p:blipFill rotWithShape="1">
          <a:blip r:embed="rId4" cstate="screen">
            <a:extLst>
              <a:ext uri="{28A0092B-C50C-407E-A947-70E740481C1C}">
                <a14:useLocalDpi xmlns:a14="http://schemas.microsoft.com/office/drawing/2010/main" val="0"/>
              </a:ext>
            </a:extLst>
          </a:blip>
          <a:srcRect l="13056" t="33871" r="15141" b="22718"/>
          <a:stretch/>
        </p:blipFill>
        <p:spPr bwMode="auto">
          <a:xfrm>
            <a:off x="4509120" y="4499992"/>
            <a:ext cx="2100810" cy="88446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p:cNvPicPr>
            <a:picLocks noChangeAspect="1" noChangeArrowheads="1"/>
          </p:cNvPicPr>
          <p:nvPr/>
        </p:nvPicPr>
        <p:blipFill rotWithShape="1">
          <a:blip r:embed="rId5" cstate="screen">
            <a:extLst>
              <a:ext uri="{28A0092B-C50C-407E-A947-70E740481C1C}">
                <a14:useLocalDpi xmlns:a14="http://schemas.microsoft.com/office/drawing/2010/main" val="0"/>
              </a:ext>
            </a:extLst>
          </a:blip>
          <a:srcRect l="5379" t="1286" r="10159" b="9677"/>
          <a:stretch/>
        </p:blipFill>
        <p:spPr bwMode="auto">
          <a:xfrm>
            <a:off x="3003805" y="6012160"/>
            <a:ext cx="1283210" cy="1002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7027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17211</TotalTime>
  <Words>153</Words>
  <Application>Microsoft Office PowerPoint</Application>
  <PresentationFormat>Affichage à l'écran (4:3)</PresentationFormat>
  <Paragraphs>38</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Sophie daverat</dc:creator>
  <cp:lastModifiedBy>Thomas Boissy</cp:lastModifiedBy>
  <cp:revision>1432</cp:revision>
  <cp:lastPrinted>2016-09-05T14:58:13Z</cp:lastPrinted>
  <dcterms:created xsi:type="dcterms:W3CDTF">2014-01-14T14:16:22Z</dcterms:created>
  <dcterms:modified xsi:type="dcterms:W3CDTF">2019-07-23T16:10:58Z</dcterms:modified>
</cp:coreProperties>
</file>